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9" r:id="rId4"/>
    <p:sldId id="274" r:id="rId5"/>
    <p:sldId id="266" r:id="rId6"/>
    <p:sldId id="267" r:id="rId7"/>
    <p:sldId id="268" r:id="rId8"/>
    <p:sldId id="270" r:id="rId9"/>
    <p:sldId id="27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7" autoAdjust="0"/>
  </p:normalViewPr>
  <p:slideViewPr>
    <p:cSldViewPr>
      <p:cViewPr>
        <p:scale>
          <a:sx n="75" d="100"/>
          <a:sy n="75" d="100"/>
        </p:scale>
        <p:origin x="-1014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5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36031A-216C-4DDF-B8CB-934AC2B8D0FD}" type="datetimeFigureOut">
              <a:rPr lang="en-US" smtClean="0"/>
              <a:pPr/>
              <a:t>5/8/2010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5FE43-1511-4DE5-8E0A-72CE8082D3C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21102-00B4-466C-87CF-F7C3BE244D44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72A75A-006E-44AE-838D-A484958DD22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2A75A-006E-44AE-838D-A484958DD222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3F4F34-60E1-4ECC-A6E1-36C7E847B467}" type="datetimeFigureOut">
              <a:rPr lang="en-US" smtClean="0"/>
              <a:pPr/>
              <a:t>5/8/2010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2B71266-9B37-44C9-9BB3-D7A75CD8C7F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 smtClean="0"/>
              <a:t>Leaders &amp; Tippets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The Fly Delivery System</a:t>
            </a:r>
            <a:endParaRPr lang="en-US" dirty="0"/>
          </a:p>
        </p:txBody>
      </p:sp>
      <p:pic>
        <p:nvPicPr>
          <p:cNvPr id="4" name="Picture 3" descr="LogoRee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5000" contrast="5000"/>
          </a:blip>
          <a:stretch>
            <a:fillRect/>
          </a:stretch>
        </p:blipFill>
        <p:spPr>
          <a:xfrm>
            <a:off x="685800" y="5638800"/>
            <a:ext cx="2912733" cy="76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305800" cy="1143000"/>
          </a:xfrm>
        </p:spPr>
        <p:txBody>
          <a:bodyPr/>
          <a:lstStyle/>
          <a:p>
            <a:r>
              <a:rPr lang="en-US" dirty="0" smtClean="0"/>
              <a:t>Fly Delivery System</a:t>
            </a:r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1143000" y="2667000"/>
            <a:ext cx="7239000" cy="2275820"/>
            <a:chOff x="1219200" y="3429000"/>
            <a:chExt cx="7239000" cy="227582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905000" y="4648200"/>
              <a:ext cx="1143000" cy="1588"/>
            </a:xfrm>
            <a:prstGeom prst="line">
              <a:avLst/>
            </a:prstGeom>
            <a:ln w="444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048000" y="4648200"/>
              <a:ext cx="2362200" cy="1588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410200" y="4648200"/>
              <a:ext cx="1371600" cy="1588"/>
            </a:xfrm>
            <a:prstGeom prst="line">
              <a:avLst/>
            </a:prstGeom>
            <a:ln w="317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781800" y="4648200"/>
              <a:ext cx="762000" cy="1588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/>
          </p:nvGrpSpPr>
          <p:grpSpPr>
            <a:xfrm>
              <a:off x="1219200" y="3810000"/>
              <a:ext cx="914400" cy="914400"/>
              <a:chOff x="609600" y="2438400"/>
              <a:chExt cx="914400" cy="914400"/>
            </a:xfrm>
          </p:grpSpPr>
          <p:sp>
            <p:nvSpPr>
              <p:cNvPr id="4" name="Donut 3"/>
              <p:cNvSpPr/>
              <p:nvPr/>
            </p:nvSpPr>
            <p:spPr>
              <a:xfrm>
                <a:off x="609600" y="2438400"/>
                <a:ext cx="914400" cy="914400"/>
              </a:xfrm>
              <a:prstGeom prst="don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Oval 22"/>
              <p:cNvSpPr>
                <a:spLocks noChangeAspect="1"/>
              </p:cNvSpPr>
              <p:nvPr/>
            </p:nvSpPr>
            <p:spPr>
              <a:xfrm>
                <a:off x="685800" y="2819400"/>
                <a:ext cx="112776" cy="112776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2133600" y="4191000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Backing</a:t>
              </a:r>
              <a:endParaRPr lang="en-US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57600" y="4191000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Fly Line</a:t>
              </a:r>
              <a:endParaRPr 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15000" y="4191000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Leader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781800" y="4191000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Tippet</a:t>
              </a:r>
              <a:endParaRPr lang="en-US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28800" y="4800600"/>
              <a:ext cx="6629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50 -250 yds.	90 ft.+/-		  2 – 20 ft.        18 – 36 inches</a:t>
              </a:r>
              <a:endParaRPr lang="en-US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562600" y="5181600"/>
              <a:ext cx="2438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/>
                <a:t>Standard leaders are 71/2  to 9 ft. and include the tippet.</a:t>
              </a:r>
              <a:endParaRPr lang="en-US" sz="14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295400" y="34290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F0"/>
                  </a:solidFill>
                </a:rPr>
                <a:t>Reel</a:t>
              </a:r>
              <a:endParaRPr lang="en-US" dirty="0">
                <a:solidFill>
                  <a:srgbClr val="00B0F0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620000" y="4419600"/>
              <a:ext cx="4821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F0"/>
                  </a:solidFill>
                </a:rPr>
                <a:t>Fly</a:t>
              </a:r>
              <a:endParaRPr lang="en-US" dirty="0">
                <a:solidFill>
                  <a:srgbClr val="00B0F0"/>
                </a:solidFill>
              </a:endParaRPr>
            </a:p>
          </p:txBody>
        </p:sp>
      </p:grpSp>
      <p:pic>
        <p:nvPicPr>
          <p:cNvPr id="18" name="Picture 17" descr="LogoReel.gif"/>
          <p:cNvPicPr>
            <a:picLocks noChangeAspect="1"/>
          </p:cNvPicPr>
          <p:nvPr/>
        </p:nvPicPr>
        <p:blipFill>
          <a:blip r:embed="rId3" cstate="print">
            <a:grayscl/>
            <a:lum contrast="10000"/>
          </a:blip>
          <a:stretch>
            <a:fillRect/>
          </a:stretch>
        </p:blipFill>
        <p:spPr>
          <a:xfrm>
            <a:off x="457200" y="5791200"/>
            <a:ext cx="2330186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 smtClean="0">
                <a:solidFill>
                  <a:schemeClr val="accent6">
                    <a:lumMod val="50000"/>
                  </a:schemeClr>
                </a:solidFill>
              </a:rPr>
              <a:t>Leader </a:t>
            </a:r>
            <a:r>
              <a:rPr lang="en-US" sz="5400" dirty="0" smtClean="0"/>
              <a:t>– Tapered Mono</a:t>
            </a:r>
            <a:endParaRPr lang="en-US" sz="5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Low impact</a:t>
            </a:r>
          </a:p>
          <a:p>
            <a:r>
              <a:rPr lang="en-US" dirty="0" smtClean="0"/>
              <a:t>Low visibility</a:t>
            </a:r>
          </a:p>
          <a:p>
            <a:r>
              <a:rPr lang="en-US" dirty="0" smtClean="0"/>
              <a:t>Taper affects layout </a:t>
            </a:r>
          </a:p>
          <a:p>
            <a:r>
              <a:rPr lang="en-US" dirty="0" smtClean="0"/>
              <a:t>Taper affects accuracy</a:t>
            </a:r>
          </a:p>
          <a:p>
            <a:r>
              <a:rPr lang="en-US" dirty="0" smtClean="0"/>
              <a:t>Dbl Surgeons / Blood Knot to tippet  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7" name="Picture 6" descr="LogoReel.gif"/>
          <p:cNvPicPr>
            <a:picLocks noChangeAspect="1"/>
          </p:cNvPicPr>
          <p:nvPr/>
        </p:nvPicPr>
        <p:blipFill>
          <a:blip r:embed="rId3" cstate="print">
            <a:grayscl/>
            <a:lum contrast="10000"/>
          </a:blip>
          <a:stretch>
            <a:fillRect/>
          </a:stretch>
        </p:blipFill>
        <p:spPr>
          <a:xfrm>
            <a:off x="457200" y="5791200"/>
            <a:ext cx="2330186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 smtClean="0">
                <a:solidFill>
                  <a:schemeClr val="accent6">
                    <a:lumMod val="50000"/>
                  </a:schemeClr>
                </a:solidFill>
              </a:rPr>
              <a:t>Tippet</a:t>
            </a:r>
            <a:r>
              <a:rPr lang="en-US" sz="5400" dirty="0" smtClean="0"/>
              <a:t> – Level Mono</a:t>
            </a:r>
            <a:endParaRPr lang="en-US" sz="5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Strength </a:t>
            </a:r>
          </a:p>
          <a:p>
            <a:r>
              <a:rPr lang="en-US" dirty="0" smtClean="0"/>
              <a:t>Abrasion Resistance</a:t>
            </a:r>
          </a:p>
          <a:p>
            <a:r>
              <a:rPr lang="en-US" dirty="0" smtClean="0"/>
              <a:t>Impact &amp; Visibility</a:t>
            </a:r>
          </a:p>
          <a:p>
            <a:r>
              <a:rPr lang="en-US" dirty="0" smtClean="0"/>
              <a:t>Delivers Fly – “Turnover”</a:t>
            </a:r>
          </a:p>
          <a:p>
            <a:r>
              <a:rPr lang="en-US" dirty="0" smtClean="0"/>
              <a:t>Length affects layout &amp; natural drift</a:t>
            </a:r>
          </a:p>
          <a:p>
            <a:r>
              <a:rPr lang="en-US" dirty="0" smtClean="0"/>
              <a:t>Stiffness affects natural drift</a:t>
            </a:r>
          </a:p>
          <a:p>
            <a:r>
              <a:rPr lang="en-US" dirty="0" smtClean="0"/>
              <a:t>Clinch Knot to fly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7" name="Picture 6" descr="LogoReel.gif"/>
          <p:cNvPicPr>
            <a:picLocks noChangeAspect="1"/>
          </p:cNvPicPr>
          <p:nvPr/>
        </p:nvPicPr>
        <p:blipFill>
          <a:blip r:embed="rId3" cstate="print">
            <a:grayscl/>
            <a:lum contrast="10000"/>
          </a:blip>
          <a:stretch>
            <a:fillRect/>
          </a:stretch>
        </p:blipFill>
        <p:spPr>
          <a:xfrm>
            <a:off x="457200" y="5791200"/>
            <a:ext cx="2330186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229600" cy="46939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		</a:t>
            </a:r>
            <a:r>
              <a:rPr lang="en-US" sz="3100" dirty="0" smtClean="0"/>
              <a:t>Package</a:t>
            </a:r>
            <a:r>
              <a:rPr lang="en-US" dirty="0" smtClean="0"/>
              <a:t> </a:t>
            </a:r>
            <a:r>
              <a:rPr lang="en-US" sz="3000" dirty="0" smtClean="0"/>
              <a:t>Label </a:t>
            </a:r>
            <a:r>
              <a:rPr lang="en-US" sz="3000" dirty="0" smtClean="0"/>
              <a:t>-  </a:t>
            </a:r>
            <a:r>
              <a:rPr lang="en-US" sz="3000" dirty="0" smtClean="0">
                <a:solidFill>
                  <a:srgbClr val="C00000"/>
                </a:solidFill>
              </a:rPr>
              <a:t>9 ft  4x   7lb</a:t>
            </a:r>
            <a:r>
              <a:rPr lang="en-US" sz="3000" dirty="0" smtClean="0"/>
              <a:t>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9 ft </a:t>
            </a:r>
            <a:r>
              <a:rPr lang="en-US" sz="2600" dirty="0" smtClean="0"/>
              <a:t>= Length </a:t>
            </a:r>
            <a:r>
              <a:rPr lang="en-US" sz="2600" dirty="0" smtClean="0"/>
              <a:t>– can be </a:t>
            </a:r>
            <a:r>
              <a:rPr lang="en-US" sz="2600" dirty="0" smtClean="0"/>
              <a:t>2 to 20+ </a:t>
            </a:r>
            <a:r>
              <a:rPr lang="en-US" sz="2600" dirty="0" smtClean="0"/>
              <a:t>feet long</a:t>
            </a:r>
            <a:endParaRPr lang="en-US" dirty="0" smtClean="0"/>
          </a:p>
          <a:p>
            <a:pPr lvl="1"/>
            <a:r>
              <a:rPr lang="en-US" dirty="0" smtClean="0"/>
              <a:t>71/2 to 9 ft common</a:t>
            </a:r>
          </a:p>
          <a:p>
            <a:pPr lvl="1"/>
            <a:r>
              <a:rPr lang="en-US" dirty="0" smtClean="0"/>
              <a:t>Leader design sections</a:t>
            </a:r>
            <a:r>
              <a:rPr lang="en-US" dirty="0" smtClean="0"/>
              <a:t>: </a:t>
            </a:r>
            <a:r>
              <a:rPr lang="en-US" dirty="0" smtClean="0"/>
              <a:t>b</a:t>
            </a:r>
            <a:r>
              <a:rPr lang="en-US" dirty="0" smtClean="0"/>
              <a:t>utt</a:t>
            </a:r>
            <a:r>
              <a:rPr lang="en-US" dirty="0" smtClean="0"/>
              <a:t>, taper, &amp; tippet</a:t>
            </a:r>
          </a:p>
          <a:p>
            <a:pPr lvl="1"/>
            <a:r>
              <a:rPr lang="en-US" dirty="0" smtClean="0"/>
              <a:t>Sections</a:t>
            </a:r>
            <a:r>
              <a:rPr lang="en-US" dirty="0" smtClean="0"/>
              <a:t>  vary </a:t>
            </a:r>
            <a:r>
              <a:rPr lang="en-US" dirty="0" smtClean="0"/>
              <a:t>in </a:t>
            </a:r>
            <a:r>
              <a:rPr lang="en-US" dirty="0" smtClean="0"/>
              <a:t>length (Std. = Butt 60%, Taper 20%, Tippet 20%)</a:t>
            </a:r>
            <a:endParaRPr lang="en-US" dirty="0" smtClean="0"/>
          </a:p>
          <a:p>
            <a:pPr lvl="1"/>
            <a:r>
              <a:rPr lang="en-US" dirty="0" smtClean="0"/>
              <a:t>Design and </a:t>
            </a:r>
            <a:r>
              <a:rPr lang="en-US" dirty="0" smtClean="0"/>
              <a:t>Stiffness </a:t>
            </a:r>
            <a:r>
              <a:rPr lang="en-US" dirty="0" smtClean="0"/>
              <a:t>varies </a:t>
            </a:r>
            <a:r>
              <a:rPr lang="en-US" dirty="0" smtClean="0"/>
              <a:t>b</a:t>
            </a:r>
            <a:r>
              <a:rPr lang="en-US" dirty="0" smtClean="0"/>
              <a:t>y manufacturer and presentation objective</a:t>
            </a:r>
            <a:endParaRPr lang="en-US" dirty="0" smtClean="0"/>
          </a:p>
          <a:p>
            <a:pPr>
              <a:buNone/>
            </a:pPr>
            <a:r>
              <a:rPr lang="en-US" sz="2800" dirty="0" smtClean="0">
                <a:solidFill>
                  <a:srgbClr val="C00000"/>
                </a:solidFill>
              </a:rPr>
              <a:t>4x </a:t>
            </a:r>
            <a:r>
              <a:rPr lang="en-US" sz="2800" dirty="0" smtClean="0"/>
              <a:t>= Size of tippet - </a:t>
            </a:r>
            <a:r>
              <a:rPr lang="en-US" sz="4500" dirty="0" smtClean="0"/>
              <a:t>0</a:t>
            </a:r>
            <a:r>
              <a:rPr lang="en-US" sz="2800" dirty="0" smtClean="0"/>
              <a:t>x to 8 x </a:t>
            </a:r>
          </a:p>
          <a:p>
            <a:pPr lvl="1"/>
            <a:r>
              <a:rPr lang="en-US" dirty="0" smtClean="0"/>
              <a:t> Size by diameter :    1x = .010, 8x = .</a:t>
            </a:r>
            <a:r>
              <a:rPr lang="en-US" dirty="0" smtClean="0"/>
              <a:t>003</a:t>
            </a:r>
          </a:p>
          <a:p>
            <a:pPr lvl="1"/>
            <a:r>
              <a:rPr lang="en-US" dirty="0" smtClean="0"/>
              <a:t>Length varies by manufacturer and presentation objective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>
              <a:buNone/>
            </a:pPr>
            <a:r>
              <a:rPr lang="en-US" sz="2800" dirty="0" smtClean="0">
                <a:solidFill>
                  <a:srgbClr val="C00000"/>
                </a:solidFill>
              </a:rPr>
              <a:t>7 lb </a:t>
            </a:r>
            <a:r>
              <a:rPr lang="en-US" sz="2800" dirty="0" smtClean="0"/>
              <a:t>= Breaking strength 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Tapers differ to change presentation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LogoReel.gif"/>
          <p:cNvPicPr>
            <a:picLocks noChangeAspect="1"/>
          </p:cNvPicPr>
          <p:nvPr/>
        </p:nvPicPr>
        <p:blipFill>
          <a:blip r:embed="rId3" cstate="print">
            <a:grayscl/>
            <a:lum contrast="10000"/>
          </a:blip>
          <a:stretch>
            <a:fillRect/>
          </a:stretch>
        </p:blipFill>
        <p:spPr>
          <a:xfrm>
            <a:off x="6324600" y="5867400"/>
            <a:ext cx="2330186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Leader Selection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Design/Select</a:t>
            </a:r>
            <a:r>
              <a:rPr lang="en-US" dirty="0" smtClean="0"/>
              <a:t> leader </a:t>
            </a:r>
            <a:r>
              <a:rPr lang="en-US" dirty="0" smtClean="0"/>
              <a:t>for general fly size &amp; presentation </a:t>
            </a:r>
          </a:p>
          <a:p>
            <a:pPr lvl="1"/>
            <a:r>
              <a:rPr lang="en-US" dirty="0" smtClean="0"/>
              <a:t>Fly Size &amp; Presentation</a:t>
            </a:r>
          </a:p>
          <a:p>
            <a:pPr lvl="2"/>
            <a:r>
              <a:rPr lang="en-US" dirty="0" smtClean="0"/>
              <a:t>Big flies – thicker, stiffer, shorter taper, shorter length to </a:t>
            </a:r>
            <a:r>
              <a:rPr lang="en-US" dirty="0" smtClean="0"/>
              <a:t>straighten easier</a:t>
            </a:r>
            <a:endParaRPr lang="en-US" dirty="0" smtClean="0"/>
          </a:p>
          <a:p>
            <a:pPr lvl="2"/>
            <a:r>
              <a:rPr lang="en-US" dirty="0" smtClean="0"/>
              <a:t>Small flies – thin, supple, longer taper, longer length present delicately</a:t>
            </a:r>
          </a:p>
          <a:p>
            <a:pPr lvl="2">
              <a:buNone/>
            </a:pPr>
            <a:endParaRPr lang="en-US" dirty="0" smtClean="0">
              <a:solidFill>
                <a:srgbClr val="C00000"/>
              </a:solidFill>
            </a:endParaRPr>
          </a:p>
          <a:p>
            <a:pPr lvl="2">
              <a:buNone/>
            </a:pPr>
            <a:r>
              <a:rPr lang="en-US" dirty="0" smtClean="0">
                <a:solidFill>
                  <a:srgbClr val="C00000"/>
                </a:solidFill>
              </a:rPr>
              <a:t>Standard trout leaders function well for most anglers.  A variety of presentations can be made by adjusting the tippet.   Start with a 71/2 foot leader tapered to a 3 or 4x tippet.  Add or adjust </a:t>
            </a:r>
            <a:r>
              <a:rPr lang="en-US" dirty="0" smtClean="0">
                <a:solidFill>
                  <a:srgbClr val="C00000"/>
                </a:solidFill>
              </a:rPr>
              <a:t>tippet to </a:t>
            </a:r>
            <a:r>
              <a:rPr lang="en-US" dirty="0" smtClean="0">
                <a:solidFill>
                  <a:srgbClr val="C00000"/>
                </a:solidFill>
              </a:rPr>
              <a:t>meet conditions.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LogoReel.gif"/>
          <p:cNvPicPr>
            <a:picLocks noChangeAspect="1"/>
          </p:cNvPicPr>
          <p:nvPr/>
        </p:nvPicPr>
        <p:blipFill>
          <a:blip r:embed="rId3" cstate="print">
            <a:grayscl/>
            <a:lum contrast="10000"/>
          </a:blip>
          <a:stretch>
            <a:fillRect/>
          </a:stretch>
        </p:blipFill>
        <p:spPr>
          <a:xfrm>
            <a:off x="6400800" y="6019800"/>
            <a:ext cx="2330186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Tippet Selection – Fly Size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dirty="0" smtClean="0"/>
              <a:t>Select tippet size based on size of fly and presentation.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Tippet Size Rule</a:t>
            </a:r>
          </a:p>
          <a:p>
            <a:pPr lvl="2"/>
            <a:r>
              <a:rPr lang="en-US" sz="2400" dirty="0" smtClean="0">
                <a:solidFill>
                  <a:srgbClr val="C00000"/>
                </a:solidFill>
              </a:rPr>
              <a:t>Rule of 3. Size of fly divided by 3 = “X” size tippet</a:t>
            </a:r>
          </a:p>
          <a:p>
            <a:pPr lvl="2"/>
            <a:r>
              <a:rPr lang="en-US" sz="2400" dirty="0" smtClean="0"/>
              <a:t>Carry  3, 4, &amp; 5 x  to extend/repair tippet  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LogoReel.gif"/>
          <p:cNvPicPr>
            <a:picLocks noChangeAspect="1"/>
          </p:cNvPicPr>
          <p:nvPr/>
        </p:nvPicPr>
        <p:blipFill>
          <a:blip r:embed="rId3" cstate="print">
            <a:grayscl/>
            <a:lum contrast="10000"/>
          </a:blip>
          <a:stretch>
            <a:fillRect/>
          </a:stretch>
        </p:blipFill>
        <p:spPr>
          <a:xfrm>
            <a:off x="6096000" y="5943600"/>
            <a:ext cx="2330186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Tippet Selection -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Change length /size  </a:t>
            </a:r>
          </a:p>
          <a:p>
            <a:pPr lvl="2"/>
            <a:r>
              <a:rPr lang="en-US" dirty="0" smtClean="0"/>
              <a:t>Longer - delicate serpentine </a:t>
            </a:r>
          </a:p>
          <a:p>
            <a:pPr lvl="2"/>
            <a:r>
              <a:rPr lang="en-US" dirty="0" smtClean="0"/>
              <a:t>Short - accuracy &amp; straight </a:t>
            </a:r>
          </a:p>
          <a:p>
            <a:pPr lvl="2"/>
            <a:r>
              <a:rPr lang="en-US" dirty="0" smtClean="0">
                <a:solidFill>
                  <a:srgbClr val="C00000"/>
                </a:solidFill>
              </a:rPr>
              <a:t>Keep taper gradual. Don’t skip more than one x size.  Transition </a:t>
            </a:r>
            <a:r>
              <a:rPr lang="en-US" dirty="0" smtClean="0">
                <a:solidFill>
                  <a:srgbClr val="C00000"/>
                </a:solidFill>
              </a:rPr>
              <a:t>sections = 10 </a:t>
            </a:r>
            <a:r>
              <a:rPr lang="en-US" dirty="0" smtClean="0">
                <a:solidFill>
                  <a:srgbClr val="C00000"/>
                </a:solidFill>
              </a:rPr>
              <a:t>to 12 inches long</a:t>
            </a:r>
          </a:p>
          <a:p>
            <a:pPr lvl="2"/>
            <a:r>
              <a:rPr lang="en-US" dirty="0" smtClean="0"/>
              <a:t>18 to 30 inch - delicate serpentine</a:t>
            </a:r>
          </a:p>
          <a:p>
            <a:pPr lvl="2"/>
            <a:r>
              <a:rPr lang="en-US" dirty="0" smtClean="0"/>
              <a:t>12 inches - straighter more accurate </a:t>
            </a:r>
          </a:p>
          <a:p>
            <a:pPr lvl="2"/>
            <a:r>
              <a:rPr lang="en-US" dirty="0" smtClean="0"/>
              <a:t>Tippet does not turnover – shorten or select larger </a:t>
            </a:r>
            <a:r>
              <a:rPr lang="en-US" dirty="0" smtClean="0"/>
              <a:t>diameter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Adjustment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4114800" cy="4465320"/>
          </a:xfrm>
        </p:spPr>
        <p:txBody>
          <a:bodyPr>
            <a:normAutofit/>
          </a:bodyPr>
          <a:lstStyle/>
          <a:p>
            <a:r>
              <a:rPr lang="en-US" dirty="0" smtClean="0"/>
              <a:t>Caster’s Pileup/Bird Nest</a:t>
            </a:r>
          </a:p>
          <a:p>
            <a:r>
              <a:rPr lang="en-US" dirty="0" smtClean="0"/>
              <a:t>Accuracy</a:t>
            </a:r>
          </a:p>
          <a:p>
            <a:r>
              <a:rPr lang="en-US" dirty="0" smtClean="0"/>
              <a:t>Slack Line</a:t>
            </a:r>
          </a:p>
          <a:p>
            <a:r>
              <a:rPr lang="en-US" dirty="0" smtClean="0"/>
              <a:t>Straight Line</a:t>
            </a:r>
          </a:p>
          <a:p>
            <a:r>
              <a:rPr lang="en-US" dirty="0" smtClean="0"/>
              <a:t>Curve Casts</a:t>
            </a:r>
          </a:p>
          <a:p>
            <a:r>
              <a:rPr lang="en-US" dirty="0" smtClean="0"/>
              <a:t>Quick Sink </a:t>
            </a:r>
          </a:p>
          <a:p>
            <a:r>
              <a:rPr lang="en-US" dirty="0" smtClean="0"/>
              <a:t>Drift Natural</a:t>
            </a:r>
          </a:p>
          <a:p>
            <a:r>
              <a:rPr lang="en-US" dirty="0" smtClean="0"/>
              <a:t>Bushy Fly</a:t>
            </a:r>
          </a:p>
          <a:p>
            <a:r>
              <a:rPr lang="en-US" dirty="0" smtClean="0"/>
              <a:t>Heavy Fly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81600" y="2057400"/>
            <a:ext cx="3581400" cy="425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Downstream Swing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Stealth/Delicacy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Tight Brush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Short Rods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Roll Casts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Distance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600" dirty="0" smtClean="0">
                <a:solidFill>
                  <a:prstClr val="black"/>
                </a:solidFill>
              </a:rPr>
              <a:t>Sinking Lines</a:t>
            </a:r>
            <a:r>
              <a:rPr lang="en-US" sz="2800" dirty="0" smtClean="0"/>
              <a:t> </a:t>
            </a: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US" sz="2800" dirty="0" smtClean="0"/>
              <a:t>Split Shot &amp; Bobber</a:t>
            </a:r>
            <a:endParaRPr lang="en-US" sz="2600" dirty="0" smtClean="0">
              <a:solidFill>
                <a:prstClr val="black"/>
              </a:solidFill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1818</TotalTime>
  <Words>326</Words>
  <Application>Microsoft Office PowerPoint</Application>
  <PresentationFormat>On-screen Show (4:3)</PresentationFormat>
  <Paragraphs>92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 Leaders &amp; Tippets</vt:lpstr>
      <vt:lpstr>Fly Delivery System</vt:lpstr>
      <vt:lpstr>Leader – Tapered Mono</vt:lpstr>
      <vt:lpstr>Tippet – Level Mono</vt:lpstr>
      <vt:lpstr>Leaders</vt:lpstr>
      <vt:lpstr>Leader Selection</vt:lpstr>
      <vt:lpstr>Tippet Selection – Fly Size </vt:lpstr>
      <vt:lpstr>Tippet Selection - Presentation</vt:lpstr>
      <vt:lpstr>Conditions for Adjustment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Fly Lines, Leaders &amp; Tippets</dc:title>
  <dc:creator>Gary</dc:creator>
  <cp:lastModifiedBy>Gary</cp:lastModifiedBy>
  <cp:revision>171</cp:revision>
  <dcterms:created xsi:type="dcterms:W3CDTF">2009-03-14T00:29:53Z</dcterms:created>
  <dcterms:modified xsi:type="dcterms:W3CDTF">2010-05-08T13:39:49Z</dcterms:modified>
</cp:coreProperties>
</file>